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43"/>
  </p:handoutMasterIdLst>
  <p:sldIdLst>
    <p:sldId id="256" r:id="rId2"/>
    <p:sldId id="292" r:id="rId3"/>
    <p:sldId id="257" r:id="rId4"/>
    <p:sldId id="303" r:id="rId5"/>
    <p:sldId id="270" r:id="rId6"/>
    <p:sldId id="274" r:id="rId7"/>
    <p:sldId id="304" r:id="rId8"/>
    <p:sldId id="258" r:id="rId9"/>
    <p:sldId id="281" r:id="rId10"/>
    <p:sldId id="283" r:id="rId11"/>
    <p:sldId id="282" r:id="rId12"/>
    <p:sldId id="280" r:id="rId13"/>
    <p:sldId id="279" r:id="rId14"/>
    <p:sldId id="278" r:id="rId15"/>
    <p:sldId id="305" r:id="rId16"/>
    <p:sldId id="262" r:id="rId17"/>
    <p:sldId id="287" r:id="rId18"/>
    <p:sldId id="285" r:id="rId19"/>
    <p:sldId id="293" r:id="rId20"/>
    <p:sldId id="294" r:id="rId21"/>
    <p:sldId id="299" r:id="rId22"/>
    <p:sldId id="295" r:id="rId23"/>
    <p:sldId id="297" r:id="rId24"/>
    <p:sldId id="300" r:id="rId25"/>
    <p:sldId id="301" r:id="rId26"/>
    <p:sldId id="298" r:id="rId27"/>
    <p:sldId id="296" r:id="rId28"/>
    <p:sldId id="284" r:id="rId29"/>
    <p:sldId id="302" r:id="rId30"/>
    <p:sldId id="286" r:id="rId31"/>
    <p:sldId id="306" r:id="rId32"/>
    <p:sldId id="314" r:id="rId33"/>
    <p:sldId id="265" r:id="rId34"/>
    <p:sldId id="315" r:id="rId35"/>
    <p:sldId id="312" r:id="rId36"/>
    <p:sldId id="313" r:id="rId37"/>
    <p:sldId id="307" r:id="rId38"/>
    <p:sldId id="310" r:id="rId39"/>
    <p:sldId id="308" r:id="rId40"/>
    <p:sldId id="311" r:id="rId41"/>
    <p:sldId id="309" r:id="rId42"/>
  </p:sldIdLst>
  <p:sldSz cx="9144000" cy="6858000" type="screen4x3"/>
  <p:notesSz cx="6858000" cy="9144000"/>
  <p:defaultTextStyle>
    <a:defPPr>
      <a:defRPr lang="es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4" autoAdjust="0"/>
    <p:restoredTop sz="94660"/>
  </p:normalViewPr>
  <p:slideViewPr>
    <p:cSldViewPr>
      <p:cViewPr varScale="1">
        <p:scale>
          <a:sx n="118" d="100"/>
          <a:sy n="118" d="100"/>
        </p:scale>
        <p:origin x="576" y="90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5E4245-961D-42EF-B002-87A1E957DD22}" type="datetimeFigureOut">
              <a:rPr lang="es-ES" smtClean="0"/>
              <a:t>16/04/2015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3872EA-A1A9-46AF-A99F-2F579643211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717325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s-CL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B0E46-0FB8-4A65-82C2-1B31257E8B4E}" type="datetimeFigureOut">
              <a:rPr lang="es-CL" smtClean="0"/>
              <a:t>16-04-2015</a:t>
            </a:fld>
            <a:endParaRPr lang="es-CL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E435B-A580-4491-B2C2-DE8E855F56E0}" type="slidenum">
              <a:rPr lang="es-CL" smtClean="0"/>
              <a:t>‹Nº›</a:t>
            </a:fld>
            <a:endParaRPr lang="es-CL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L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B0E46-0FB8-4A65-82C2-1B31257E8B4E}" type="datetimeFigureOut">
              <a:rPr lang="es-CL" smtClean="0"/>
              <a:t>16-04-2015</a:t>
            </a:fld>
            <a:endParaRPr lang="es-CL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E435B-A580-4491-B2C2-DE8E855F56E0}" type="slidenum">
              <a:rPr lang="es-CL" smtClean="0"/>
              <a:t>‹Nº›</a:t>
            </a:fld>
            <a:endParaRPr lang="es-CL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L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B0E46-0FB8-4A65-82C2-1B31257E8B4E}" type="datetimeFigureOut">
              <a:rPr lang="es-CL" smtClean="0"/>
              <a:t>16-04-2015</a:t>
            </a:fld>
            <a:endParaRPr lang="es-CL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E435B-A580-4491-B2C2-DE8E855F56E0}" type="slidenum">
              <a:rPr lang="es-CL" smtClean="0"/>
              <a:t>‹Nº›</a:t>
            </a:fld>
            <a:endParaRPr lang="es-CL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L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B0E46-0FB8-4A65-82C2-1B31257E8B4E}" type="datetimeFigureOut">
              <a:rPr lang="es-CL" smtClean="0"/>
              <a:t>16-04-2015</a:t>
            </a:fld>
            <a:endParaRPr lang="es-CL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E435B-A580-4491-B2C2-DE8E855F56E0}" type="slidenum">
              <a:rPr lang="es-CL" smtClean="0"/>
              <a:t>‹Nº›</a:t>
            </a:fld>
            <a:endParaRPr lang="es-CL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B0E46-0FB8-4A65-82C2-1B31257E8B4E}" type="datetimeFigureOut">
              <a:rPr lang="es-CL" smtClean="0"/>
              <a:t>16-04-2015</a:t>
            </a:fld>
            <a:endParaRPr lang="es-CL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E435B-A580-4491-B2C2-DE8E855F56E0}" type="slidenum">
              <a:rPr lang="es-CL" smtClean="0"/>
              <a:t>‹Nº›</a:t>
            </a:fld>
            <a:endParaRPr lang="es-CL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L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L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B0E46-0FB8-4A65-82C2-1B31257E8B4E}" type="datetimeFigureOut">
              <a:rPr lang="es-CL" smtClean="0"/>
              <a:t>16-04-2015</a:t>
            </a:fld>
            <a:endParaRPr lang="es-CL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E435B-A580-4491-B2C2-DE8E855F56E0}" type="slidenum">
              <a:rPr lang="es-CL" smtClean="0"/>
              <a:t>‹Nº›</a:t>
            </a:fld>
            <a:endParaRPr lang="es-CL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L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L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B0E46-0FB8-4A65-82C2-1B31257E8B4E}" type="datetimeFigureOut">
              <a:rPr lang="es-CL" smtClean="0"/>
              <a:t>16-04-2015</a:t>
            </a:fld>
            <a:endParaRPr lang="es-CL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E435B-A580-4491-B2C2-DE8E855F56E0}" type="slidenum">
              <a:rPr lang="es-CL" smtClean="0"/>
              <a:t>‹Nº›</a:t>
            </a:fld>
            <a:endParaRPr lang="es-CL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B0E46-0FB8-4A65-82C2-1B31257E8B4E}" type="datetimeFigureOut">
              <a:rPr lang="es-CL" smtClean="0"/>
              <a:t>16-04-2015</a:t>
            </a:fld>
            <a:endParaRPr lang="es-CL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E435B-A580-4491-B2C2-DE8E855F56E0}" type="slidenum">
              <a:rPr lang="es-CL" smtClean="0"/>
              <a:t>‹Nº›</a:t>
            </a:fld>
            <a:endParaRPr lang="es-CL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B0E46-0FB8-4A65-82C2-1B31257E8B4E}" type="datetimeFigureOut">
              <a:rPr lang="es-CL" smtClean="0"/>
              <a:t>16-04-2015</a:t>
            </a:fld>
            <a:endParaRPr lang="es-CL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E435B-A580-4491-B2C2-DE8E855F56E0}" type="slidenum">
              <a:rPr lang="es-CL" smtClean="0"/>
              <a:t>‹Nº›</a:t>
            </a:fld>
            <a:endParaRPr lang="es-CL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L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B0E46-0FB8-4A65-82C2-1B31257E8B4E}" type="datetimeFigureOut">
              <a:rPr lang="es-CL" smtClean="0"/>
              <a:t>16-04-2015</a:t>
            </a:fld>
            <a:endParaRPr lang="es-CL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E435B-A580-4491-B2C2-DE8E855F56E0}" type="slidenum">
              <a:rPr lang="es-CL" smtClean="0"/>
              <a:t>‹Nº›</a:t>
            </a:fld>
            <a:endParaRPr lang="es-C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L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B0E46-0FB8-4A65-82C2-1B31257E8B4E}" type="datetimeFigureOut">
              <a:rPr lang="es-CL" smtClean="0"/>
              <a:t>16-04-2015</a:t>
            </a:fld>
            <a:endParaRPr lang="es-CL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E435B-A580-4491-B2C2-DE8E855F56E0}" type="slidenum">
              <a:rPr lang="es-CL" smtClean="0"/>
              <a:t>‹Nº›</a:t>
            </a:fld>
            <a:endParaRPr lang="es-CL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L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DB0E46-0FB8-4A65-82C2-1B31257E8B4E}" type="datetimeFigureOut">
              <a:rPr lang="es-CL" smtClean="0"/>
              <a:t>16-04-2015</a:t>
            </a:fld>
            <a:endParaRPr lang="es-CL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L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FE435B-A580-4491-B2C2-DE8E855F56E0}" type="slidenum">
              <a:rPr lang="es-CL" smtClean="0"/>
              <a:t>‹Nº›</a:t>
            </a:fld>
            <a:endParaRPr lang="es-C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5.jpeg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15.jpeg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13" Type="http://schemas.openxmlformats.org/officeDocument/2006/relationships/image" Target="../media/image29.jpeg"/><Relationship Id="rId3" Type="http://schemas.openxmlformats.org/officeDocument/2006/relationships/image" Target="../media/image18.png"/><Relationship Id="rId7" Type="http://schemas.openxmlformats.org/officeDocument/2006/relationships/image" Target="../media/image23.jpeg"/><Relationship Id="rId12" Type="http://schemas.openxmlformats.org/officeDocument/2006/relationships/image" Target="../media/image2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27.jpeg"/><Relationship Id="rId5" Type="http://schemas.openxmlformats.org/officeDocument/2006/relationships/image" Target="../media/image15.jpeg"/><Relationship Id="rId15" Type="http://schemas.openxmlformats.org/officeDocument/2006/relationships/image" Target="../media/image31.jpeg"/><Relationship Id="rId10" Type="http://schemas.openxmlformats.org/officeDocument/2006/relationships/image" Target="../media/image26.jpeg"/><Relationship Id="rId4" Type="http://schemas.openxmlformats.org/officeDocument/2006/relationships/image" Target="../media/image16.png"/><Relationship Id="rId9" Type="http://schemas.openxmlformats.org/officeDocument/2006/relationships/image" Target="../media/image25.jpeg"/><Relationship Id="rId14" Type="http://schemas.openxmlformats.org/officeDocument/2006/relationships/image" Target="../media/image30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jpe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16.png"/><Relationship Id="rId7" Type="http://schemas.openxmlformats.org/officeDocument/2006/relationships/image" Target="../media/image3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3.png"/><Relationship Id="rId4" Type="http://schemas.openxmlformats.org/officeDocument/2006/relationships/image" Target="../media/image32.jpe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16.png"/><Relationship Id="rId7" Type="http://schemas.openxmlformats.org/officeDocument/2006/relationships/image" Target="../media/image3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3.png"/><Relationship Id="rId4" Type="http://schemas.openxmlformats.org/officeDocument/2006/relationships/image" Target="../media/image32.jpe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16.png"/><Relationship Id="rId7" Type="http://schemas.openxmlformats.org/officeDocument/2006/relationships/image" Target="../media/image4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33.png"/><Relationship Id="rId4" Type="http://schemas.openxmlformats.org/officeDocument/2006/relationships/image" Target="../media/image32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33.png"/><Relationship Id="rId4" Type="http://schemas.openxmlformats.org/officeDocument/2006/relationships/image" Target="../media/image32.jpe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16.png"/><Relationship Id="rId7" Type="http://schemas.openxmlformats.org/officeDocument/2006/relationships/image" Target="../media/image4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33.png"/><Relationship Id="rId4" Type="http://schemas.openxmlformats.org/officeDocument/2006/relationships/image" Target="../media/image32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4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33.png"/><Relationship Id="rId4" Type="http://schemas.openxmlformats.org/officeDocument/2006/relationships/image" Target="../media/image32.jpe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50.png"/><Relationship Id="rId7" Type="http://schemas.openxmlformats.org/officeDocument/2006/relationships/image" Target="../media/image32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instructables.com/id/3D-Print-Your-Trek-in-color/?ALLSTEPS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CL" dirty="0" smtClean="0"/>
              <a:t>Edición e impresión de modelos 3D</a:t>
            </a:r>
            <a:endParaRPr lang="es-CL" dirty="0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es-CL" sz="2400" dirty="0" smtClean="0"/>
              <a:t>Titulación: Ingeniería Informática </a:t>
            </a:r>
          </a:p>
          <a:p>
            <a:r>
              <a:rPr lang="es-CL" sz="2400" dirty="0" smtClean="0"/>
              <a:t>Tutor: Oscar </a:t>
            </a:r>
            <a:r>
              <a:rPr lang="es-CL" sz="2400" dirty="0" err="1" smtClean="0"/>
              <a:t>Ardaiz</a:t>
            </a:r>
            <a:r>
              <a:rPr lang="es-CL" sz="2400" dirty="0" smtClean="0"/>
              <a:t> </a:t>
            </a:r>
          </a:p>
          <a:p>
            <a:r>
              <a:rPr lang="es-CL" sz="2400" dirty="0" smtClean="0"/>
              <a:t>Autor: Gonzalo Horacio Andrade Benavente</a:t>
            </a:r>
            <a:endParaRPr lang="es-CL" sz="2400" dirty="0"/>
          </a:p>
        </p:txBody>
      </p:sp>
      <p:pic>
        <p:nvPicPr>
          <p:cNvPr id="4" name="Imagen 3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75656" y="404664"/>
            <a:ext cx="1135380" cy="1135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Imagen 4" descr="escudoALI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48264" y="132938"/>
            <a:ext cx="1266190" cy="14166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Especificación Objeto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smtClean="0"/>
              <a:t>Creación de un terreno con un fichero </a:t>
            </a:r>
            <a:r>
              <a:rPr lang="es-ES" dirty="0" err="1" smtClean="0"/>
              <a:t>hgt</a:t>
            </a:r>
            <a:endParaRPr lang="es-ES" dirty="0"/>
          </a:p>
        </p:txBody>
      </p:sp>
      <p:pic>
        <p:nvPicPr>
          <p:cNvPr id="4" name="Imagen 3" descr="C:\wamp\www\gpx\hgt\N43W002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306327"/>
            <a:ext cx="3113708" cy="3113708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n 4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8841" y="2852936"/>
            <a:ext cx="4087092" cy="172582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55626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Especificación Objeto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Con la ruta obtener los datos de las elevaciones</a:t>
            </a:r>
            <a:r>
              <a:rPr lang="es-ES" i="1" dirty="0" smtClean="0"/>
              <a:t>.</a:t>
            </a:r>
          </a:p>
          <a:p>
            <a:pPr lvl="1"/>
            <a:r>
              <a:rPr lang="es-ES" strike="sngStrike" dirty="0" smtClean="0"/>
              <a:t>Ficheros </a:t>
            </a:r>
            <a:r>
              <a:rPr lang="es-ES" i="1" strike="sngStrike" dirty="0" err="1" smtClean="0"/>
              <a:t>hgt</a:t>
            </a:r>
            <a:r>
              <a:rPr lang="es-ES" i="1" dirty="0" smtClean="0"/>
              <a:t>.</a:t>
            </a:r>
            <a:endParaRPr lang="es-ES" dirty="0"/>
          </a:p>
          <a:p>
            <a:pPr lvl="1"/>
            <a:r>
              <a:rPr lang="es-ES" dirty="0" smtClean="0"/>
              <a:t>Cesium JavaScript.</a:t>
            </a:r>
          </a:p>
          <a:p>
            <a:pPr lvl="1"/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5856" y="3789303"/>
            <a:ext cx="1162050" cy="371475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2123728" y="4160778"/>
            <a:ext cx="41044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dirty="0" smtClean="0"/>
              <a:t>Librería JavaScript que nos permite crear globos terrestres en 3D y mapas en 2D. Especificando coordenadas obtenemos las elevaciones de los terrenos.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46158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Especificación Objeto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Obtener la textura tridimensional con </a:t>
            </a:r>
            <a:r>
              <a:rPr lang="es-ES" i="1" dirty="0"/>
              <a:t>Mapbox.</a:t>
            </a:r>
          </a:p>
          <a:p>
            <a:endParaRPr lang="es-ES" dirty="0"/>
          </a:p>
        </p:txBody>
      </p:sp>
      <p:pic>
        <p:nvPicPr>
          <p:cNvPr id="4" name="Imagen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780928"/>
            <a:ext cx="3744416" cy="2838509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n 4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3356992"/>
            <a:ext cx="4240848" cy="158095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27305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Especificación Objeto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Crear objeto 3D con </a:t>
            </a:r>
            <a:r>
              <a:rPr lang="es-ES" i="1" dirty="0"/>
              <a:t>threejs.</a:t>
            </a:r>
            <a:endParaRPr lang="es-ES" dirty="0"/>
          </a:p>
          <a:p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9324" y="2420888"/>
            <a:ext cx="2990198" cy="1723244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0668" y="2420888"/>
            <a:ext cx="3168352" cy="1709543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9322" y="4418745"/>
            <a:ext cx="2990200" cy="182992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3236" y="4421967"/>
            <a:ext cx="3117156" cy="1826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508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Especificación Objeto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Unir objeto y textura enviando a </a:t>
            </a:r>
            <a:r>
              <a:rPr lang="es-ES" i="1" dirty="0"/>
              <a:t>Shapeways </a:t>
            </a:r>
            <a:r>
              <a:rPr lang="es-ES" dirty="0"/>
              <a:t>para su creación física.</a:t>
            </a:r>
          </a:p>
          <a:p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459" y="3140968"/>
            <a:ext cx="8177883" cy="2753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930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Contenidos presentación</a:t>
            </a:r>
            <a:endParaRPr lang="es-CL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L" dirty="0" smtClean="0"/>
              <a:t>Objeto del proyecto</a:t>
            </a:r>
          </a:p>
          <a:p>
            <a:r>
              <a:rPr lang="es-CL" dirty="0"/>
              <a:t>Especificación Objeto</a:t>
            </a:r>
            <a:endParaRPr lang="es-CL" dirty="0" smtClean="0"/>
          </a:p>
          <a:p>
            <a:r>
              <a:rPr lang="es-CL" b="1" dirty="0" smtClean="0"/>
              <a:t>Aplicación Web</a:t>
            </a:r>
          </a:p>
          <a:p>
            <a:r>
              <a:rPr lang="es-CL" dirty="0" smtClean="0"/>
              <a:t>Problemas y soluciones</a:t>
            </a:r>
          </a:p>
          <a:p>
            <a:r>
              <a:rPr lang="es-CL" dirty="0" smtClean="0"/>
              <a:t>Líneas Futuras</a:t>
            </a:r>
          </a:p>
          <a:p>
            <a:r>
              <a:rPr lang="es-CL" dirty="0" smtClean="0"/>
              <a:t>Conclusiones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2101577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L" dirty="0" smtClean="0"/>
              <a:t>Aplicación Web</a:t>
            </a:r>
            <a:endParaRPr lang="es-CL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2040" y="1340768"/>
            <a:ext cx="1777537" cy="568229"/>
          </a:xfrm>
          <a:prstGeom prst="rect">
            <a:avLst/>
          </a:prstGeom>
        </p:spPr>
      </p:pic>
      <p:pic>
        <p:nvPicPr>
          <p:cNvPr id="13" name="Marcador de contenido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8410" y="1223990"/>
            <a:ext cx="726558" cy="726558"/>
          </a:xfrm>
          <a:prstGeom prst="rect">
            <a:avLst/>
          </a:prstGeom>
        </p:spPr>
      </p:pic>
      <p:pic>
        <p:nvPicPr>
          <p:cNvPr id="21" name="Imagen 2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179" y="5830621"/>
            <a:ext cx="1015254" cy="833064"/>
          </a:xfrm>
          <a:prstGeom prst="rect">
            <a:avLst/>
          </a:prstGeom>
        </p:spPr>
      </p:pic>
      <p:sp>
        <p:nvSpPr>
          <p:cNvPr id="25" name="Rectángulo 24"/>
          <p:cNvSpPr/>
          <p:nvPr/>
        </p:nvSpPr>
        <p:spPr>
          <a:xfrm>
            <a:off x="4136522" y="1125604"/>
            <a:ext cx="5293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1691680" y="2344812"/>
            <a:ext cx="616702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dirty="0" smtClean="0"/>
              <a:t>Con las coordenadas de la ruta accedemos a los </a:t>
            </a:r>
            <a:r>
              <a:rPr lang="es-ES" i="1" dirty="0" smtClean="0"/>
              <a:t>Tiles</a:t>
            </a:r>
            <a:r>
              <a:rPr lang="es-ES" dirty="0" smtClean="0"/>
              <a:t> de Cesium.</a:t>
            </a:r>
          </a:p>
          <a:p>
            <a:pPr algn="just"/>
            <a:endParaRPr lang="es-ES" i="1" dirty="0"/>
          </a:p>
          <a:p>
            <a:pPr algn="just"/>
            <a:r>
              <a:rPr lang="es-ES" dirty="0" smtClean="0"/>
              <a:t>Los tiles son rectángulos que almacenan información del terreno. Cuando solicitamos la información de un </a:t>
            </a:r>
            <a:r>
              <a:rPr lang="es-ES" i="1" dirty="0" smtClean="0"/>
              <a:t>tile</a:t>
            </a:r>
            <a:r>
              <a:rPr lang="es-ES" dirty="0" smtClean="0"/>
              <a:t> debemos indicar su nivel de </a:t>
            </a:r>
            <a:r>
              <a:rPr lang="es-ES" i="1" dirty="0" smtClean="0"/>
              <a:t>zoom</a:t>
            </a:r>
            <a:r>
              <a:rPr lang="es-ES" dirty="0" smtClean="0"/>
              <a:t>, dependiendo de la zona geográfica hay más o menos niveles de </a:t>
            </a:r>
            <a:r>
              <a:rPr lang="es-ES" i="1" dirty="0" smtClean="0"/>
              <a:t>zoom.</a:t>
            </a:r>
            <a:endParaRPr lang="es-ES" dirty="0" smtClean="0"/>
          </a:p>
          <a:p>
            <a:pPr algn="just"/>
            <a:endParaRPr lang="es-ES" dirty="0"/>
          </a:p>
          <a:p>
            <a:pPr algn="just"/>
            <a:r>
              <a:rPr lang="es-ES" i="1" dirty="0" smtClean="0"/>
              <a:t>Cesium </a:t>
            </a:r>
            <a:r>
              <a:rPr lang="es-ES" dirty="0" smtClean="0"/>
              <a:t>nos devuelve un objeto con toda la información.</a:t>
            </a:r>
            <a:endParaRPr lang="es-ES" i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2040" y="1340768"/>
            <a:ext cx="1777537" cy="568229"/>
          </a:xfrm>
          <a:prstGeom prst="rect">
            <a:avLst/>
          </a:prstGeom>
        </p:spPr>
      </p:pic>
      <p:pic>
        <p:nvPicPr>
          <p:cNvPr id="13" name="Marcador de contenido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8410" y="1223990"/>
            <a:ext cx="726558" cy="726558"/>
          </a:xfrm>
          <a:prstGeom prst="rect">
            <a:avLst/>
          </a:prstGeom>
        </p:spPr>
      </p:pic>
      <p:pic>
        <p:nvPicPr>
          <p:cNvPr id="21" name="Imagen 2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179" y="5830621"/>
            <a:ext cx="1015254" cy="833064"/>
          </a:xfrm>
          <a:prstGeom prst="rect">
            <a:avLst/>
          </a:prstGeom>
        </p:spPr>
      </p:pic>
      <p:sp>
        <p:nvSpPr>
          <p:cNvPr id="25" name="Rectángulo 24"/>
          <p:cNvSpPr/>
          <p:nvPr/>
        </p:nvSpPr>
        <p:spPr>
          <a:xfrm>
            <a:off x="4136522" y="1125604"/>
            <a:ext cx="5293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3344434" y="2051556"/>
            <a:ext cx="2595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i="1" dirty="0" smtClean="0"/>
              <a:t>Tile </a:t>
            </a:r>
            <a:r>
              <a:rPr lang="es-ES" dirty="0" smtClean="0"/>
              <a:t>para una coordenada</a:t>
            </a:r>
            <a:endParaRPr lang="es-ES" i="1" dirty="0"/>
          </a:p>
        </p:txBody>
      </p:sp>
      <p:sp>
        <p:nvSpPr>
          <p:cNvPr id="11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s-CL" dirty="0" smtClean="0"/>
              <a:t>Aplicación Web</a:t>
            </a:r>
            <a:endParaRPr lang="es-CL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54621" y="2501732"/>
            <a:ext cx="3222424" cy="3351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48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8391" y="1325490"/>
            <a:ext cx="1162050" cy="37147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0209" y="1259680"/>
            <a:ext cx="1343025" cy="514350"/>
          </a:xfrm>
          <a:prstGeom prst="rect">
            <a:avLst/>
          </a:prstGeom>
        </p:spPr>
      </p:pic>
      <p:pic>
        <p:nvPicPr>
          <p:cNvPr id="21" name="Imagen 2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179" y="5830621"/>
            <a:ext cx="1015254" cy="833064"/>
          </a:xfrm>
          <a:prstGeom prst="rect">
            <a:avLst/>
          </a:prstGeom>
        </p:spPr>
      </p:pic>
      <p:sp>
        <p:nvSpPr>
          <p:cNvPr id="16" name="Rectángulo 15"/>
          <p:cNvSpPr/>
          <p:nvPr/>
        </p:nvSpPr>
        <p:spPr>
          <a:xfrm>
            <a:off x="4864078" y="1046086"/>
            <a:ext cx="5293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8" name="Marcador de contenido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1124744"/>
            <a:ext cx="726558" cy="726558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2987824" y="1026358"/>
            <a:ext cx="5293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5449961" y="2004420"/>
            <a:ext cx="15492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s-ES" i="1" dirty="0"/>
              <a:t>T</a:t>
            </a:r>
            <a:r>
              <a:rPr lang="es-ES" i="1" dirty="0" smtClean="0"/>
              <a:t>iles</a:t>
            </a:r>
            <a:r>
              <a:rPr lang="es-ES" dirty="0" smtClean="0"/>
              <a:t> </a:t>
            </a:r>
            <a:r>
              <a:rPr lang="es-ES" dirty="0"/>
              <a:t>de la </a:t>
            </a:r>
            <a:r>
              <a:rPr lang="es-ES" dirty="0" smtClean="0"/>
              <a:t>ruta</a:t>
            </a:r>
            <a:endParaRPr lang="es-ES" dirty="0"/>
          </a:p>
        </p:txBody>
      </p:sp>
      <p:sp>
        <p:nvSpPr>
          <p:cNvPr id="13" name="Rectángulo 12"/>
          <p:cNvSpPr/>
          <p:nvPr/>
        </p:nvSpPr>
        <p:spPr>
          <a:xfrm>
            <a:off x="2126661" y="1988840"/>
            <a:ext cx="9950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s-ES" dirty="0" smtClean="0"/>
              <a:t>Ruta </a:t>
            </a:r>
            <a:r>
              <a:rPr lang="es-ES" i="1" dirty="0" err="1" smtClean="0"/>
              <a:t>gps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94858" y="2451505"/>
            <a:ext cx="2822823" cy="380687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62485" y="2433512"/>
            <a:ext cx="2861568" cy="3824868"/>
          </a:xfrm>
          <a:prstGeom prst="rect">
            <a:avLst/>
          </a:prstGeom>
        </p:spPr>
      </p:pic>
      <p:sp>
        <p:nvSpPr>
          <p:cNvPr id="14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s-CL" dirty="0" smtClean="0"/>
              <a:t>Aplicación Web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784036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8391" y="1325490"/>
            <a:ext cx="1162050" cy="37147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0209" y="1259680"/>
            <a:ext cx="1343025" cy="514350"/>
          </a:xfrm>
          <a:prstGeom prst="rect">
            <a:avLst/>
          </a:prstGeom>
        </p:spPr>
      </p:pic>
      <p:pic>
        <p:nvPicPr>
          <p:cNvPr id="21" name="Imagen 2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179" y="5830621"/>
            <a:ext cx="1015254" cy="833064"/>
          </a:xfrm>
          <a:prstGeom prst="rect">
            <a:avLst/>
          </a:prstGeom>
        </p:spPr>
      </p:pic>
      <p:sp>
        <p:nvSpPr>
          <p:cNvPr id="16" name="Rectángulo 15"/>
          <p:cNvSpPr/>
          <p:nvPr/>
        </p:nvSpPr>
        <p:spPr>
          <a:xfrm>
            <a:off x="4864078" y="1046086"/>
            <a:ext cx="5293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8" name="Marcador de contenido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1124744"/>
            <a:ext cx="726558" cy="726558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2987824" y="1026358"/>
            <a:ext cx="5293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5575513" y="2004420"/>
            <a:ext cx="12981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s-ES" i="1" dirty="0" smtClean="0"/>
              <a:t>Tile </a:t>
            </a:r>
            <a:r>
              <a:rPr lang="es-ES" dirty="0" smtClean="0"/>
              <a:t>nivel 14</a:t>
            </a:r>
            <a:endParaRPr lang="es-ES" dirty="0"/>
          </a:p>
        </p:txBody>
      </p:sp>
      <p:sp>
        <p:nvSpPr>
          <p:cNvPr id="13" name="Rectángulo 12"/>
          <p:cNvSpPr/>
          <p:nvPr/>
        </p:nvSpPr>
        <p:spPr>
          <a:xfrm>
            <a:off x="2122198" y="6093296"/>
            <a:ext cx="47540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s-ES" dirty="0" smtClean="0"/>
              <a:t>Añadimos </a:t>
            </a:r>
            <a:r>
              <a:rPr lang="es-ES" i="1" dirty="0" smtClean="0"/>
              <a:t>tiles </a:t>
            </a:r>
            <a:r>
              <a:rPr lang="es-ES" dirty="0" smtClean="0"/>
              <a:t>para crear un modelo rectangular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54118" y="2366525"/>
            <a:ext cx="2513826" cy="3366731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76057" y="2402680"/>
            <a:ext cx="2492226" cy="3337803"/>
          </a:xfrm>
          <a:prstGeom prst="rect">
            <a:avLst/>
          </a:prstGeom>
        </p:spPr>
      </p:pic>
      <p:sp>
        <p:nvSpPr>
          <p:cNvPr id="17" name="Rectángulo 16"/>
          <p:cNvSpPr/>
          <p:nvPr/>
        </p:nvSpPr>
        <p:spPr>
          <a:xfrm>
            <a:off x="2127516" y="1988840"/>
            <a:ext cx="12981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s-ES" i="1" dirty="0" smtClean="0"/>
              <a:t>Tile </a:t>
            </a:r>
            <a:r>
              <a:rPr lang="es-ES" dirty="0"/>
              <a:t>n</a:t>
            </a:r>
            <a:r>
              <a:rPr lang="es-ES" dirty="0" smtClean="0"/>
              <a:t>ivel 13</a:t>
            </a:r>
            <a:endParaRPr lang="es-ES" dirty="0"/>
          </a:p>
        </p:txBody>
      </p:sp>
      <p:sp>
        <p:nvSpPr>
          <p:cNvPr id="15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s-CL" dirty="0" smtClean="0"/>
              <a:t>Aplicación Web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2729279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934072"/>
            <a:ext cx="8229600" cy="1143000"/>
          </a:xfrm>
        </p:spPr>
        <p:txBody>
          <a:bodyPr/>
          <a:lstStyle/>
          <a:p>
            <a:r>
              <a:rPr lang="es-ES" dirty="0" smtClean="0"/>
              <a:t>Contenidos presentación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433927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8391" y="1325490"/>
            <a:ext cx="1162050" cy="37147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0209" y="1259680"/>
            <a:ext cx="1343025" cy="51435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179" y="5830621"/>
            <a:ext cx="1015254" cy="833064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4864078" y="1046086"/>
            <a:ext cx="5293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8" name="Marcador de contenido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1124744"/>
            <a:ext cx="726558" cy="726558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2987824" y="1026358"/>
            <a:ext cx="5293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16" name="Imagen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41583" y="2420888"/>
            <a:ext cx="2448272" cy="3278936"/>
          </a:xfrm>
          <a:prstGeom prst="rect">
            <a:avLst/>
          </a:prstGeom>
        </p:spPr>
      </p:pic>
      <p:sp>
        <p:nvSpPr>
          <p:cNvPr id="17" name="Rectángulo 16"/>
          <p:cNvSpPr/>
          <p:nvPr/>
        </p:nvSpPr>
        <p:spPr>
          <a:xfrm>
            <a:off x="2915816" y="1916832"/>
            <a:ext cx="34281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s-ES" dirty="0" smtClean="0"/>
              <a:t>Obtenemos la imagen de cada </a:t>
            </a:r>
            <a:r>
              <a:rPr lang="es-ES" i="1" dirty="0" smtClean="0"/>
              <a:t>tile.</a:t>
            </a:r>
            <a:endParaRPr lang="es-ES" dirty="0"/>
          </a:p>
        </p:txBody>
      </p:sp>
      <p:pic>
        <p:nvPicPr>
          <p:cNvPr id="18" name="Imagen 1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982" y="4653136"/>
            <a:ext cx="774534" cy="1044862"/>
          </a:xfrm>
          <a:prstGeom prst="rect">
            <a:avLst/>
          </a:prstGeom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982" y="3575673"/>
            <a:ext cx="774534" cy="1044862"/>
          </a:xfrm>
          <a:prstGeom prst="rect">
            <a:avLst/>
          </a:prstGeom>
        </p:spPr>
      </p:pic>
      <p:pic>
        <p:nvPicPr>
          <p:cNvPr id="20" name="Imagen 1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982" y="2492896"/>
            <a:ext cx="774534" cy="1044862"/>
          </a:xfrm>
          <a:prstGeom prst="rect">
            <a:avLst/>
          </a:prstGeom>
        </p:spPr>
      </p:pic>
      <p:pic>
        <p:nvPicPr>
          <p:cNvPr id="21" name="Imagen 20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6257" y="4653136"/>
            <a:ext cx="768616" cy="1036879"/>
          </a:xfrm>
          <a:prstGeom prst="rect">
            <a:avLst/>
          </a:prstGeom>
        </p:spPr>
      </p:pic>
      <p:pic>
        <p:nvPicPr>
          <p:cNvPr id="22" name="Imagen 21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6257" y="3575673"/>
            <a:ext cx="769631" cy="1037083"/>
          </a:xfrm>
          <a:prstGeom prst="rect">
            <a:avLst/>
          </a:prstGeom>
        </p:spPr>
      </p:pic>
      <p:pic>
        <p:nvPicPr>
          <p:cNvPr id="23" name="Imagen 22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6257" y="2492818"/>
            <a:ext cx="768616" cy="1044940"/>
          </a:xfrm>
          <a:prstGeom prst="rect">
            <a:avLst/>
          </a:prstGeom>
        </p:spPr>
      </p:pic>
      <p:pic>
        <p:nvPicPr>
          <p:cNvPr id="24" name="Imagen 23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3129" y="4653135"/>
            <a:ext cx="768617" cy="1036879"/>
          </a:xfrm>
          <a:prstGeom prst="rect">
            <a:avLst/>
          </a:prstGeom>
        </p:spPr>
      </p:pic>
      <p:pic>
        <p:nvPicPr>
          <p:cNvPr id="25" name="Imagen 24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3128" y="3575876"/>
            <a:ext cx="768617" cy="1036880"/>
          </a:xfrm>
          <a:prstGeom prst="rect">
            <a:avLst/>
          </a:prstGeom>
        </p:spPr>
      </p:pic>
      <p:pic>
        <p:nvPicPr>
          <p:cNvPr id="26" name="Imagen 25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0874" y="2484020"/>
            <a:ext cx="779438" cy="1051477"/>
          </a:xfrm>
          <a:prstGeom prst="rect">
            <a:avLst/>
          </a:prstGeom>
        </p:spPr>
      </p:pic>
      <p:sp>
        <p:nvSpPr>
          <p:cNvPr id="28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s-CL" dirty="0" smtClean="0"/>
              <a:t>Aplicación Web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3597844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1920" y="1268760"/>
            <a:ext cx="954120" cy="305006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179" y="5830621"/>
            <a:ext cx="1015254" cy="833064"/>
          </a:xfrm>
          <a:prstGeom prst="rect">
            <a:avLst/>
          </a:prstGeom>
        </p:spPr>
      </p:pic>
      <p:pic>
        <p:nvPicPr>
          <p:cNvPr id="15" name="Marcador de contenido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768" y="1104256"/>
            <a:ext cx="596552" cy="596552"/>
          </a:xfrm>
          <a:prstGeom prst="rect">
            <a:avLst/>
          </a:prstGeom>
        </p:spPr>
      </p:pic>
      <p:sp>
        <p:nvSpPr>
          <p:cNvPr id="16" name="Rectángulo 15"/>
          <p:cNvSpPr/>
          <p:nvPr/>
        </p:nvSpPr>
        <p:spPr>
          <a:xfrm>
            <a:off x="3203848" y="908720"/>
            <a:ext cx="342346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20" name="Marcador de contenido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52943" y="1196752"/>
            <a:ext cx="1251305" cy="469239"/>
          </a:xfrm>
          <a:prstGeom prst="rect">
            <a:avLst/>
          </a:prstGeom>
        </p:spPr>
      </p:pic>
      <p:sp>
        <p:nvSpPr>
          <p:cNvPr id="21" name="Rectángulo 20"/>
          <p:cNvSpPr/>
          <p:nvPr/>
        </p:nvSpPr>
        <p:spPr>
          <a:xfrm>
            <a:off x="4932040" y="908720"/>
            <a:ext cx="4345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24" name="Rectángulo 23"/>
          <p:cNvSpPr/>
          <p:nvPr/>
        </p:nvSpPr>
        <p:spPr>
          <a:xfrm>
            <a:off x="2338880" y="1950002"/>
            <a:ext cx="41448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s-ES" dirty="0" smtClean="0"/>
              <a:t>Datos de cesium para crear las geometrías</a:t>
            </a:r>
            <a:endParaRPr lang="es-ES" dirty="0"/>
          </a:p>
        </p:txBody>
      </p:sp>
      <p:sp>
        <p:nvSpPr>
          <p:cNvPr id="14" name="Rectángulo 13"/>
          <p:cNvSpPr/>
          <p:nvPr/>
        </p:nvSpPr>
        <p:spPr>
          <a:xfrm>
            <a:off x="3715242" y="2680092"/>
            <a:ext cx="460117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ES" i="1" dirty="0" smtClean="0"/>
              <a:t>_</a:t>
            </a:r>
            <a:r>
              <a:rPr lang="es-ES" i="1" dirty="0" err="1" smtClean="0"/>
              <a:t>quantizedVertices</a:t>
            </a:r>
            <a:r>
              <a:rPr lang="es-ES" dirty="0" smtClean="0"/>
              <a:t>: arreglo que une la información de </a:t>
            </a:r>
            <a:r>
              <a:rPr lang="es-ES" i="1" dirty="0" smtClean="0"/>
              <a:t>_</a:t>
            </a:r>
            <a:r>
              <a:rPr lang="es-ES" i="1" dirty="0" err="1" smtClean="0"/>
              <a:t>uvalues</a:t>
            </a:r>
            <a:r>
              <a:rPr lang="es-ES" dirty="0" smtClean="0"/>
              <a:t>, </a:t>
            </a:r>
            <a:r>
              <a:rPr lang="es-ES" i="1" dirty="0" smtClean="0"/>
              <a:t>_</a:t>
            </a:r>
            <a:r>
              <a:rPr lang="es-ES" i="1" dirty="0" err="1" smtClean="0"/>
              <a:t>values</a:t>
            </a:r>
            <a:r>
              <a:rPr lang="es-ES" i="1" dirty="0" smtClean="0"/>
              <a:t> </a:t>
            </a:r>
            <a:r>
              <a:rPr lang="es-ES" dirty="0" smtClean="0"/>
              <a:t>y </a:t>
            </a:r>
            <a:r>
              <a:rPr lang="es-ES" i="1" dirty="0" smtClean="0"/>
              <a:t>_</a:t>
            </a:r>
            <a:r>
              <a:rPr lang="es-ES" i="1" dirty="0" err="1" smtClean="0"/>
              <a:t>heightValues</a:t>
            </a:r>
            <a:r>
              <a:rPr lang="es-ES" dirty="0" smtClean="0"/>
              <a:t>, con estos tres valores creamos los vértices que forman el terreno.</a:t>
            </a:r>
          </a:p>
          <a:p>
            <a:pPr algn="just"/>
            <a:endParaRPr lang="es-ES" dirty="0"/>
          </a:p>
          <a:p>
            <a:pPr algn="just"/>
            <a:endParaRPr lang="es-ES" dirty="0"/>
          </a:p>
          <a:p>
            <a:pPr algn="just"/>
            <a:r>
              <a:rPr lang="es-ES" i="1" dirty="0" smtClean="0"/>
              <a:t>_</a:t>
            </a:r>
            <a:r>
              <a:rPr lang="es-ES" i="1" dirty="0" err="1" smtClean="0"/>
              <a:t>indices</a:t>
            </a:r>
            <a:r>
              <a:rPr lang="es-ES" dirty="0" smtClean="0"/>
              <a:t>: arreglo que específica como van unidos los vértices entre sí. </a:t>
            </a:r>
            <a:endParaRPr lang="es-ES" dirty="0"/>
          </a:p>
        </p:txBody>
      </p:sp>
      <p:sp>
        <p:nvSpPr>
          <p:cNvPr id="19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s-CL" dirty="0" smtClean="0"/>
              <a:t>Aplicación Web</a:t>
            </a:r>
            <a:endParaRPr lang="es-CL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1520" y="3068960"/>
            <a:ext cx="3012652" cy="1441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514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1920" y="1268760"/>
            <a:ext cx="954120" cy="305006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179" y="5830621"/>
            <a:ext cx="1015254" cy="833064"/>
          </a:xfrm>
          <a:prstGeom prst="rect">
            <a:avLst/>
          </a:prstGeom>
        </p:spPr>
      </p:pic>
      <p:pic>
        <p:nvPicPr>
          <p:cNvPr id="15" name="Marcador de contenido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768" y="1104256"/>
            <a:ext cx="596552" cy="596552"/>
          </a:xfrm>
          <a:prstGeom prst="rect">
            <a:avLst/>
          </a:prstGeom>
        </p:spPr>
      </p:pic>
      <p:sp>
        <p:nvSpPr>
          <p:cNvPr id="16" name="Rectángulo 15"/>
          <p:cNvSpPr/>
          <p:nvPr/>
        </p:nvSpPr>
        <p:spPr>
          <a:xfrm>
            <a:off x="3203848" y="908720"/>
            <a:ext cx="342346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20" name="Marcador de contenido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52943" y="1196752"/>
            <a:ext cx="1251305" cy="469239"/>
          </a:xfrm>
          <a:prstGeom prst="rect">
            <a:avLst/>
          </a:prstGeom>
        </p:spPr>
      </p:pic>
      <p:sp>
        <p:nvSpPr>
          <p:cNvPr id="21" name="Rectángulo 20"/>
          <p:cNvSpPr/>
          <p:nvPr/>
        </p:nvSpPr>
        <p:spPr>
          <a:xfrm>
            <a:off x="4932040" y="908720"/>
            <a:ext cx="4345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24" name="Rectángulo 23"/>
          <p:cNvSpPr/>
          <p:nvPr/>
        </p:nvSpPr>
        <p:spPr>
          <a:xfrm>
            <a:off x="1276787" y="1950002"/>
            <a:ext cx="626902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s-ES" dirty="0" smtClean="0"/>
              <a:t>Por cada </a:t>
            </a:r>
            <a:r>
              <a:rPr lang="es-ES" i="1" dirty="0" smtClean="0"/>
              <a:t>tile</a:t>
            </a:r>
            <a:r>
              <a:rPr lang="es-ES" dirty="0" smtClean="0"/>
              <a:t> creo una geometría que corresponde al terreno, </a:t>
            </a:r>
          </a:p>
          <a:p>
            <a:pPr algn="just"/>
            <a:r>
              <a:rPr lang="es-ES" dirty="0" smtClean="0"/>
              <a:t>estás geometrías las voy uniendo para crear una única geometría.</a:t>
            </a:r>
            <a:endParaRPr lang="es-ES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2536" y="3573016"/>
            <a:ext cx="2428875" cy="1247775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09950" y="3128697"/>
            <a:ext cx="2324100" cy="228600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78595" y="3019159"/>
            <a:ext cx="2362200" cy="2505075"/>
          </a:xfrm>
          <a:prstGeom prst="rect">
            <a:avLst/>
          </a:prstGeom>
        </p:spPr>
      </p:pic>
      <p:sp>
        <p:nvSpPr>
          <p:cNvPr id="14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s-CL" dirty="0" smtClean="0"/>
              <a:t>Aplicación Web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267546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1920" y="1268760"/>
            <a:ext cx="954120" cy="305006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179" y="5830621"/>
            <a:ext cx="1015254" cy="833064"/>
          </a:xfrm>
          <a:prstGeom prst="rect">
            <a:avLst/>
          </a:prstGeom>
        </p:spPr>
      </p:pic>
      <p:pic>
        <p:nvPicPr>
          <p:cNvPr id="15" name="Marcador de contenido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768" y="1104256"/>
            <a:ext cx="596552" cy="596552"/>
          </a:xfrm>
          <a:prstGeom prst="rect">
            <a:avLst/>
          </a:prstGeom>
        </p:spPr>
      </p:pic>
      <p:sp>
        <p:nvSpPr>
          <p:cNvPr id="16" name="Rectángulo 15"/>
          <p:cNvSpPr/>
          <p:nvPr/>
        </p:nvSpPr>
        <p:spPr>
          <a:xfrm>
            <a:off x="3203848" y="908720"/>
            <a:ext cx="342346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20" name="Marcador de contenido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52943" y="1196752"/>
            <a:ext cx="1251305" cy="469239"/>
          </a:xfrm>
          <a:prstGeom prst="rect">
            <a:avLst/>
          </a:prstGeom>
        </p:spPr>
      </p:pic>
      <p:sp>
        <p:nvSpPr>
          <p:cNvPr id="21" name="Rectángulo 20"/>
          <p:cNvSpPr/>
          <p:nvPr/>
        </p:nvSpPr>
        <p:spPr>
          <a:xfrm>
            <a:off x="4932040" y="908720"/>
            <a:ext cx="4345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24" name="Rectángulo 23"/>
          <p:cNvSpPr/>
          <p:nvPr/>
        </p:nvSpPr>
        <p:spPr>
          <a:xfrm>
            <a:off x="1276787" y="1950002"/>
            <a:ext cx="626902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s-ES" dirty="0" smtClean="0"/>
              <a:t>Por cada </a:t>
            </a:r>
            <a:r>
              <a:rPr lang="es-ES" i="1" dirty="0" smtClean="0"/>
              <a:t>tile</a:t>
            </a:r>
            <a:r>
              <a:rPr lang="es-ES" dirty="0" smtClean="0"/>
              <a:t> creo una geometría que corresponde al terreno, </a:t>
            </a:r>
          </a:p>
          <a:p>
            <a:pPr algn="just"/>
            <a:r>
              <a:rPr lang="es-ES" dirty="0" smtClean="0"/>
              <a:t>estás geometrías las voy uniendo para crear una única geometría.</a:t>
            </a:r>
            <a:endParaRPr lang="es-ES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7747" y="3429000"/>
            <a:ext cx="2661848" cy="1452431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47864" y="3422299"/>
            <a:ext cx="2643878" cy="1452431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75762" y="3422299"/>
            <a:ext cx="2644710" cy="1460511"/>
          </a:xfrm>
          <a:prstGeom prst="rect">
            <a:avLst/>
          </a:prstGeom>
        </p:spPr>
      </p:pic>
      <p:sp>
        <p:nvSpPr>
          <p:cNvPr id="14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s-CL" dirty="0" smtClean="0"/>
              <a:t>Aplicación Web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3689823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1920" y="1268760"/>
            <a:ext cx="954120" cy="305006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179" y="5830621"/>
            <a:ext cx="1015254" cy="833064"/>
          </a:xfrm>
          <a:prstGeom prst="rect">
            <a:avLst/>
          </a:prstGeom>
        </p:spPr>
      </p:pic>
      <p:pic>
        <p:nvPicPr>
          <p:cNvPr id="15" name="Marcador de contenido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768" y="1104256"/>
            <a:ext cx="596552" cy="596552"/>
          </a:xfrm>
          <a:prstGeom prst="rect">
            <a:avLst/>
          </a:prstGeom>
        </p:spPr>
      </p:pic>
      <p:sp>
        <p:nvSpPr>
          <p:cNvPr id="16" name="Rectángulo 15"/>
          <p:cNvSpPr/>
          <p:nvPr/>
        </p:nvSpPr>
        <p:spPr>
          <a:xfrm>
            <a:off x="3203848" y="908720"/>
            <a:ext cx="342346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20" name="Marcador de contenido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52943" y="1196752"/>
            <a:ext cx="1251305" cy="469239"/>
          </a:xfrm>
          <a:prstGeom prst="rect">
            <a:avLst/>
          </a:prstGeom>
        </p:spPr>
      </p:pic>
      <p:sp>
        <p:nvSpPr>
          <p:cNvPr id="21" name="Rectángulo 20"/>
          <p:cNvSpPr/>
          <p:nvPr/>
        </p:nvSpPr>
        <p:spPr>
          <a:xfrm>
            <a:off x="4932040" y="908720"/>
            <a:ext cx="4345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24" name="Rectángulo 23"/>
          <p:cNvSpPr/>
          <p:nvPr/>
        </p:nvSpPr>
        <p:spPr>
          <a:xfrm>
            <a:off x="1276787" y="1950002"/>
            <a:ext cx="626902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s-ES" dirty="0" smtClean="0"/>
              <a:t>Por cada </a:t>
            </a:r>
            <a:r>
              <a:rPr lang="es-ES" i="1" dirty="0" smtClean="0"/>
              <a:t>tile</a:t>
            </a:r>
            <a:r>
              <a:rPr lang="es-ES" dirty="0" smtClean="0"/>
              <a:t> creo una geometría que corresponde al terreno, </a:t>
            </a:r>
          </a:p>
          <a:p>
            <a:pPr algn="just"/>
            <a:r>
              <a:rPr lang="es-ES" dirty="0" smtClean="0"/>
              <a:t>estás geometrías las voy uniendo para crear una única geometría.</a:t>
            </a:r>
            <a:endParaRPr lang="es-ES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2867" y="3356992"/>
            <a:ext cx="3914721" cy="144016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76326" y="3356992"/>
            <a:ext cx="3951799" cy="144016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74153" y="4941168"/>
            <a:ext cx="4404345" cy="1577487"/>
          </a:xfrm>
          <a:prstGeom prst="rect">
            <a:avLst/>
          </a:prstGeom>
        </p:spPr>
      </p:pic>
      <p:sp>
        <p:nvSpPr>
          <p:cNvPr id="14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s-CL" dirty="0" smtClean="0"/>
              <a:t>Aplicación Web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945791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1920" y="1268760"/>
            <a:ext cx="954120" cy="305006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179" y="5830621"/>
            <a:ext cx="1015254" cy="833064"/>
          </a:xfrm>
          <a:prstGeom prst="rect">
            <a:avLst/>
          </a:prstGeom>
        </p:spPr>
      </p:pic>
      <p:pic>
        <p:nvPicPr>
          <p:cNvPr id="15" name="Marcador de contenido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768" y="1104256"/>
            <a:ext cx="596552" cy="596552"/>
          </a:xfrm>
          <a:prstGeom prst="rect">
            <a:avLst/>
          </a:prstGeom>
        </p:spPr>
      </p:pic>
      <p:sp>
        <p:nvSpPr>
          <p:cNvPr id="16" name="Rectángulo 15"/>
          <p:cNvSpPr/>
          <p:nvPr/>
        </p:nvSpPr>
        <p:spPr>
          <a:xfrm>
            <a:off x="3203848" y="908720"/>
            <a:ext cx="342346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20" name="Marcador de contenido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52943" y="1196752"/>
            <a:ext cx="1251305" cy="469239"/>
          </a:xfrm>
          <a:prstGeom prst="rect">
            <a:avLst/>
          </a:prstGeom>
        </p:spPr>
      </p:pic>
      <p:sp>
        <p:nvSpPr>
          <p:cNvPr id="21" name="Rectángulo 20"/>
          <p:cNvSpPr/>
          <p:nvPr/>
        </p:nvSpPr>
        <p:spPr>
          <a:xfrm>
            <a:off x="4932040" y="908720"/>
            <a:ext cx="4345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24" name="Rectángulo 23"/>
          <p:cNvSpPr/>
          <p:nvPr/>
        </p:nvSpPr>
        <p:spPr>
          <a:xfrm>
            <a:off x="3215782" y="1772816"/>
            <a:ext cx="23910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s-ES" dirty="0" smtClean="0"/>
              <a:t>Geometría elevaciones</a:t>
            </a:r>
            <a:endParaRPr lang="es-ES" dirty="0"/>
          </a:p>
        </p:txBody>
      </p:sp>
      <p:pic>
        <p:nvPicPr>
          <p:cNvPr id="14" name="Imagen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5375" y="2259060"/>
            <a:ext cx="6953250" cy="3819525"/>
          </a:xfrm>
          <a:prstGeom prst="rect">
            <a:avLst/>
          </a:prstGeom>
        </p:spPr>
      </p:pic>
      <p:sp>
        <p:nvSpPr>
          <p:cNvPr id="1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s-CL" dirty="0" smtClean="0"/>
              <a:t>Aplicación Web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050956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1920" y="1268760"/>
            <a:ext cx="954120" cy="305006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179" y="5830621"/>
            <a:ext cx="1015254" cy="833064"/>
          </a:xfrm>
          <a:prstGeom prst="rect">
            <a:avLst/>
          </a:prstGeom>
        </p:spPr>
      </p:pic>
      <p:pic>
        <p:nvPicPr>
          <p:cNvPr id="15" name="Marcador de contenido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768" y="1104256"/>
            <a:ext cx="596552" cy="596552"/>
          </a:xfrm>
          <a:prstGeom prst="rect">
            <a:avLst/>
          </a:prstGeom>
        </p:spPr>
      </p:pic>
      <p:sp>
        <p:nvSpPr>
          <p:cNvPr id="16" name="Rectángulo 15"/>
          <p:cNvSpPr/>
          <p:nvPr/>
        </p:nvSpPr>
        <p:spPr>
          <a:xfrm>
            <a:off x="3203848" y="908720"/>
            <a:ext cx="342346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20" name="Marcador de contenido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52943" y="1196752"/>
            <a:ext cx="1251305" cy="469239"/>
          </a:xfrm>
          <a:prstGeom prst="rect">
            <a:avLst/>
          </a:prstGeom>
        </p:spPr>
      </p:pic>
      <p:sp>
        <p:nvSpPr>
          <p:cNvPr id="21" name="Rectángulo 20"/>
          <p:cNvSpPr/>
          <p:nvPr/>
        </p:nvSpPr>
        <p:spPr>
          <a:xfrm>
            <a:off x="4932040" y="908720"/>
            <a:ext cx="4345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24" name="Rectángulo 23"/>
          <p:cNvSpPr/>
          <p:nvPr/>
        </p:nvSpPr>
        <p:spPr>
          <a:xfrm>
            <a:off x="1430791" y="1950002"/>
            <a:ext cx="596105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s-ES" dirty="0" smtClean="0"/>
              <a:t>Con la geometría de las elevaciones creadas </a:t>
            </a:r>
          </a:p>
          <a:p>
            <a:pPr algn="just"/>
            <a:r>
              <a:rPr lang="es-ES" dirty="0" smtClean="0"/>
              <a:t>debemos añadir una base para crear una geometría completa.</a:t>
            </a:r>
            <a:endParaRPr lang="es-E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504" y="3450686"/>
            <a:ext cx="4843833" cy="2210562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07245" y="3041220"/>
            <a:ext cx="3848188" cy="106836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92080" y="4437112"/>
            <a:ext cx="2191965" cy="1909831"/>
          </a:xfrm>
          <a:prstGeom prst="rect">
            <a:avLst/>
          </a:prstGeom>
        </p:spPr>
      </p:pic>
      <p:sp>
        <p:nvSpPr>
          <p:cNvPr id="14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s-CL" dirty="0" smtClean="0"/>
              <a:t>Aplicación Web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825522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179" y="5830621"/>
            <a:ext cx="1015254" cy="833064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1920" y="1268760"/>
            <a:ext cx="954120" cy="305006"/>
          </a:xfrm>
          <a:prstGeom prst="rect">
            <a:avLst/>
          </a:prstGeom>
        </p:spPr>
      </p:pic>
      <p:pic>
        <p:nvPicPr>
          <p:cNvPr id="19" name="Marcador de contenido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768" y="1104256"/>
            <a:ext cx="596552" cy="596552"/>
          </a:xfrm>
          <a:prstGeom prst="rect">
            <a:avLst/>
          </a:prstGeom>
        </p:spPr>
      </p:pic>
      <p:sp>
        <p:nvSpPr>
          <p:cNvPr id="24" name="Rectángulo 23"/>
          <p:cNvSpPr/>
          <p:nvPr/>
        </p:nvSpPr>
        <p:spPr>
          <a:xfrm>
            <a:off x="3203848" y="908720"/>
            <a:ext cx="342346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25" name="Marcador de contenido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52943" y="1196752"/>
            <a:ext cx="1251305" cy="469239"/>
          </a:xfrm>
          <a:prstGeom prst="rect">
            <a:avLst/>
          </a:prstGeom>
        </p:spPr>
      </p:pic>
      <p:sp>
        <p:nvSpPr>
          <p:cNvPr id="26" name="Rectángulo 25"/>
          <p:cNvSpPr/>
          <p:nvPr/>
        </p:nvSpPr>
        <p:spPr>
          <a:xfrm>
            <a:off x="4932040" y="908720"/>
            <a:ext cx="4345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27" name="Rectángulo 26"/>
          <p:cNvSpPr/>
          <p:nvPr/>
        </p:nvSpPr>
        <p:spPr>
          <a:xfrm>
            <a:off x="650753" y="1950002"/>
            <a:ext cx="752116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s-ES" dirty="0" smtClean="0"/>
              <a:t>Se unen todas las imágenes obtenidas con </a:t>
            </a:r>
            <a:r>
              <a:rPr lang="es-ES" i="1" dirty="0" smtClean="0"/>
              <a:t>Mapbox </a:t>
            </a:r>
            <a:r>
              <a:rPr lang="es-ES" dirty="0" smtClean="0"/>
              <a:t>creando una única textura </a:t>
            </a:r>
          </a:p>
          <a:p>
            <a:pPr algn="just"/>
            <a:r>
              <a:rPr lang="es-ES" dirty="0" smtClean="0"/>
              <a:t>y se añade a la geometrías creada.</a:t>
            </a:r>
            <a:endParaRPr lang="es-ES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1520" y="3232125"/>
            <a:ext cx="4299000" cy="1997075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88024" y="3284984"/>
            <a:ext cx="4087683" cy="1896591"/>
          </a:xfrm>
          <a:prstGeom prst="rect">
            <a:avLst/>
          </a:prstGeom>
        </p:spPr>
      </p:pic>
      <p:sp>
        <p:nvSpPr>
          <p:cNvPr id="14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s-CL" dirty="0" smtClean="0"/>
              <a:t>Aplicación Web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4276224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179" y="5830621"/>
            <a:ext cx="1015254" cy="833064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7744" y="1917548"/>
            <a:ext cx="2144529" cy="1872208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4920" y="4062073"/>
            <a:ext cx="4088833" cy="2627156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0292" y="1942106"/>
            <a:ext cx="1873461" cy="1852123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51920" y="1268760"/>
            <a:ext cx="954120" cy="305006"/>
          </a:xfrm>
          <a:prstGeom prst="rect">
            <a:avLst/>
          </a:prstGeom>
        </p:spPr>
      </p:pic>
      <p:pic>
        <p:nvPicPr>
          <p:cNvPr id="19" name="Marcador de contenido 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768" y="1104256"/>
            <a:ext cx="596552" cy="596552"/>
          </a:xfrm>
          <a:prstGeom prst="rect">
            <a:avLst/>
          </a:prstGeom>
        </p:spPr>
      </p:pic>
      <p:sp>
        <p:nvSpPr>
          <p:cNvPr id="20" name="Rectángulo 19"/>
          <p:cNvSpPr/>
          <p:nvPr/>
        </p:nvSpPr>
        <p:spPr>
          <a:xfrm>
            <a:off x="3203848" y="908720"/>
            <a:ext cx="342346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21" name="Marcador de contenido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52943" y="1196752"/>
            <a:ext cx="1251305" cy="469239"/>
          </a:xfrm>
          <a:prstGeom prst="rect">
            <a:avLst/>
          </a:prstGeom>
        </p:spPr>
      </p:pic>
      <p:sp>
        <p:nvSpPr>
          <p:cNvPr id="22" name="Rectángulo 21"/>
          <p:cNvSpPr/>
          <p:nvPr/>
        </p:nvSpPr>
        <p:spPr>
          <a:xfrm>
            <a:off x="4932040" y="908720"/>
            <a:ext cx="4345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1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s-CL" dirty="0" smtClean="0"/>
              <a:t>Aplicación Web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923839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179" y="5830621"/>
            <a:ext cx="1015254" cy="833064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1619672" y="1950002"/>
            <a:ext cx="6320507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ES" dirty="0" smtClean="0"/>
              <a:t>Con la geometría final creada usaremos la librería </a:t>
            </a:r>
            <a:r>
              <a:rPr lang="es-ES" i="1" dirty="0" smtClean="0"/>
              <a:t>x3dExporter.js </a:t>
            </a:r>
            <a:r>
              <a:rPr lang="es-ES" dirty="0" smtClean="0"/>
              <a:t>para crear un objeto </a:t>
            </a:r>
            <a:r>
              <a:rPr lang="es-ES" i="1" dirty="0" smtClean="0"/>
              <a:t>x3d</a:t>
            </a:r>
            <a:r>
              <a:rPr lang="es-ES" dirty="0" smtClean="0"/>
              <a:t>.</a:t>
            </a:r>
          </a:p>
          <a:p>
            <a:pPr algn="just"/>
            <a:endParaRPr lang="es-ES" dirty="0" smtClean="0"/>
          </a:p>
          <a:p>
            <a:pPr algn="just"/>
            <a:r>
              <a:rPr lang="es-ES" dirty="0" smtClean="0"/>
              <a:t>Un objeto </a:t>
            </a:r>
            <a:r>
              <a:rPr lang="es-ES" i="1" dirty="0" smtClean="0"/>
              <a:t>x3d</a:t>
            </a:r>
            <a:r>
              <a:rPr lang="es-ES" dirty="0" smtClean="0"/>
              <a:t> es un </a:t>
            </a:r>
            <a:r>
              <a:rPr lang="es-ES" i="1" dirty="0" err="1" smtClean="0"/>
              <a:t>xml</a:t>
            </a:r>
            <a:r>
              <a:rPr lang="es-ES" i="1" dirty="0" smtClean="0"/>
              <a:t> </a:t>
            </a:r>
            <a:r>
              <a:rPr lang="es-ES" dirty="0" smtClean="0"/>
              <a:t>que define gráficos vectoriales.</a:t>
            </a:r>
          </a:p>
          <a:p>
            <a:pPr algn="just"/>
            <a:endParaRPr lang="es-ES" dirty="0"/>
          </a:p>
          <a:p>
            <a:pPr algn="just"/>
            <a:r>
              <a:rPr lang="es-ES" dirty="0" smtClean="0"/>
              <a:t>Para enviar la información a modelar en </a:t>
            </a:r>
            <a:r>
              <a:rPr lang="es-ES" i="1" dirty="0" smtClean="0"/>
              <a:t>Shapeways </a:t>
            </a:r>
            <a:r>
              <a:rPr lang="es-ES" dirty="0" smtClean="0"/>
              <a:t>debemos adjuntar en un fichero </a:t>
            </a:r>
            <a:r>
              <a:rPr lang="es-ES" i="1" dirty="0" err="1" smtClean="0"/>
              <a:t>zip</a:t>
            </a:r>
            <a:r>
              <a:rPr lang="es-ES" i="1" dirty="0"/>
              <a:t> </a:t>
            </a:r>
            <a:r>
              <a:rPr lang="es-ES" dirty="0" smtClean="0"/>
              <a:t>el objeto </a:t>
            </a:r>
            <a:r>
              <a:rPr lang="es-ES" i="1" dirty="0" smtClean="0"/>
              <a:t>x3d </a:t>
            </a:r>
            <a:r>
              <a:rPr lang="es-ES" dirty="0" smtClean="0"/>
              <a:t>y la textura creada anteriormente.</a:t>
            </a:r>
            <a:endParaRPr lang="es-ES" dirty="0"/>
          </a:p>
        </p:txBody>
      </p:sp>
      <p:sp>
        <p:nvSpPr>
          <p:cNvPr id="7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s-CL" dirty="0" smtClean="0"/>
              <a:t>Aplicación Web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2322472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Contenidos presentación</a:t>
            </a:r>
            <a:endParaRPr lang="es-CL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L" dirty="0" smtClean="0"/>
              <a:t>Objeto del proyecto</a:t>
            </a:r>
          </a:p>
          <a:p>
            <a:r>
              <a:rPr lang="es-CL" dirty="0"/>
              <a:t>Especificación Objeto</a:t>
            </a:r>
            <a:endParaRPr lang="es-CL" dirty="0" smtClean="0"/>
          </a:p>
          <a:p>
            <a:r>
              <a:rPr lang="es-CL" dirty="0" smtClean="0"/>
              <a:t>Aplicación Web</a:t>
            </a:r>
          </a:p>
          <a:p>
            <a:r>
              <a:rPr lang="es-CL" dirty="0" smtClean="0"/>
              <a:t>Problemas y soluciones</a:t>
            </a:r>
          </a:p>
          <a:p>
            <a:r>
              <a:rPr lang="es-CL" dirty="0" smtClean="0"/>
              <a:t>Líneas Futuras</a:t>
            </a:r>
          </a:p>
          <a:p>
            <a:r>
              <a:rPr lang="es-CL" dirty="0" smtClean="0"/>
              <a:t>Conclusiones</a:t>
            </a:r>
            <a:endParaRPr lang="es-CL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179" y="5830621"/>
            <a:ext cx="1015254" cy="833064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3888" y="1268760"/>
            <a:ext cx="1819275" cy="447675"/>
          </a:xfrm>
          <a:prstGeom prst="rect">
            <a:avLst/>
          </a:prstGeom>
        </p:spPr>
      </p:pic>
      <p:sp>
        <p:nvSpPr>
          <p:cNvPr id="6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s-CL" dirty="0" smtClean="0"/>
              <a:t>Aplicación Web</a:t>
            </a:r>
            <a:endParaRPr lang="es-CL" dirty="0"/>
          </a:p>
        </p:txBody>
      </p:sp>
      <p:pic>
        <p:nvPicPr>
          <p:cNvPr id="7" name="Imagen 6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4835" y="1706320"/>
            <a:ext cx="5434330" cy="3619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30828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Contenidos presentación</a:t>
            </a:r>
            <a:endParaRPr lang="es-CL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L" dirty="0" smtClean="0"/>
              <a:t>Objeto del proyecto</a:t>
            </a:r>
          </a:p>
          <a:p>
            <a:r>
              <a:rPr lang="es-CL" dirty="0"/>
              <a:t>Especificación Objeto</a:t>
            </a:r>
            <a:endParaRPr lang="es-CL" dirty="0" smtClean="0"/>
          </a:p>
          <a:p>
            <a:r>
              <a:rPr lang="es-CL" dirty="0" smtClean="0"/>
              <a:t>Aplicación Web</a:t>
            </a:r>
          </a:p>
          <a:p>
            <a:r>
              <a:rPr lang="es-CL" b="1" dirty="0" smtClean="0"/>
              <a:t>Problemas y soluciones</a:t>
            </a:r>
          </a:p>
          <a:p>
            <a:r>
              <a:rPr lang="es-CL" dirty="0" smtClean="0"/>
              <a:t>Líneas Futuras</a:t>
            </a:r>
          </a:p>
          <a:p>
            <a:r>
              <a:rPr lang="es-CL" dirty="0" smtClean="0"/>
              <a:t>Conclusiones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705816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Problemas y soluciones</a:t>
            </a:r>
            <a:endParaRPr lang="es-CL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CL" b="1" dirty="0" smtClean="0"/>
              <a:t>P: </a:t>
            </a:r>
            <a:r>
              <a:rPr lang="es-CL" dirty="0" smtClean="0"/>
              <a:t>Error a la hora de añadir texturas a geometrías creadas desde </a:t>
            </a:r>
            <a:r>
              <a:rPr lang="es-CL" dirty="0" smtClean="0"/>
              <a:t>cero.</a:t>
            </a:r>
            <a:br>
              <a:rPr lang="es-CL" dirty="0" smtClean="0"/>
            </a:br>
            <a:endParaRPr lang="es-CL" dirty="0" smtClean="0"/>
          </a:p>
          <a:p>
            <a:endParaRPr lang="es-CL" dirty="0" smtClean="0"/>
          </a:p>
        </p:txBody>
      </p:sp>
      <p:pic>
        <p:nvPicPr>
          <p:cNvPr id="4" name="Imagen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19" y="2924944"/>
            <a:ext cx="8784977" cy="360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7864" y="3643536"/>
            <a:ext cx="2162175" cy="212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688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Problemas y soluciones</a:t>
            </a:r>
            <a:endParaRPr lang="es-CL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CL" b="1" dirty="0" smtClean="0"/>
              <a:t>P: </a:t>
            </a:r>
            <a:r>
              <a:rPr lang="es-CL" dirty="0" smtClean="0"/>
              <a:t>El</a:t>
            </a:r>
            <a:r>
              <a:rPr lang="es-CL" dirty="0" smtClean="0"/>
              <a:t> </a:t>
            </a:r>
            <a:r>
              <a:rPr lang="es-CL" dirty="0" smtClean="0"/>
              <a:t>error se produce porque el arreglo </a:t>
            </a:r>
            <a:r>
              <a:rPr lang="es-CL" i="1" dirty="0" err="1" smtClean="0"/>
              <a:t>faceVertexUvs</a:t>
            </a:r>
            <a:r>
              <a:rPr lang="es-CL" i="1" dirty="0" smtClean="0"/>
              <a:t> </a:t>
            </a:r>
            <a:r>
              <a:rPr lang="es-CL" dirty="0" smtClean="0"/>
              <a:t>está vacío.</a:t>
            </a:r>
          </a:p>
          <a:p>
            <a:pPr lvl="1"/>
            <a:r>
              <a:rPr lang="es-CL" dirty="0" smtClean="0"/>
              <a:t>Toda </a:t>
            </a:r>
            <a:r>
              <a:rPr lang="es-CL" dirty="0"/>
              <a:t>geometría tiene un arreglo llamado </a:t>
            </a:r>
            <a:r>
              <a:rPr lang="es-CL" i="1" dirty="0" err="1"/>
              <a:t>faceVertexUvs</a:t>
            </a:r>
            <a:r>
              <a:rPr lang="es-CL" i="1" dirty="0"/>
              <a:t> </a:t>
            </a:r>
            <a:r>
              <a:rPr lang="es-CL" dirty="0"/>
              <a:t>el cuál indica como la textura se va repartiendo sobre la </a:t>
            </a:r>
            <a:r>
              <a:rPr lang="es-CL" dirty="0" smtClean="0"/>
              <a:t>geometría.</a:t>
            </a:r>
          </a:p>
          <a:p>
            <a:r>
              <a:rPr lang="es-CL" b="1" dirty="0" smtClean="0"/>
              <a:t>S: </a:t>
            </a:r>
            <a:r>
              <a:rPr lang="es-CL" dirty="0" smtClean="0"/>
              <a:t>Hay que rellenar el arreglo manualmente, la solución la encontré en </a:t>
            </a:r>
            <a:r>
              <a:rPr lang="es-CL" i="1" dirty="0" err="1" smtClean="0"/>
              <a:t>stackoverflow</a:t>
            </a:r>
            <a:r>
              <a:rPr lang="es-CL" i="1" dirty="0" smtClean="0"/>
              <a:t> </a:t>
            </a:r>
            <a:r>
              <a:rPr lang="es-CL" dirty="0" smtClean="0"/>
              <a:t>donde te indican los pasos a seguir.</a:t>
            </a:r>
            <a:endParaRPr lang="es-CL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Problemas y soluciones</a:t>
            </a:r>
            <a:endParaRPr lang="es-CL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CL" sz="2800" b="1" dirty="0" smtClean="0"/>
              <a:t>P</a:t>
            </a:r>
            <a:r>
              <a:rPr lang="es-CL" sz="2800" b="1" dirty="0" smtClean="0"/>
              <a:t>: </a:t>
            </a:r>
            <a:r>
              <a:rPr lang="es-CL" sz="2800" dirty="0" smtClean="0"/>
              <a:t>No se identificaba bien la ruta y obtenía tiles que no correspondían a la misma</a:t>
            </a:r>
            <a:r>
              <a:rPr lang="es-CL" sz="2800" b="1" dirty="0" smtClean="0"/>
              <a:t> </a:t>
            </a:r>
          </a:p>
          <a:p>
            <a:r>
              <a:rPr lang="es-CL" sz="2800" b="1" dirty="0" smtClean="0"/>
              <a:t>S:</a:t>
            </a:r>
            <a:r>
              <a:rPr lang="es-CL" sz="2800" dirty="0" smtClean="0"/>
              <a:t> </a:t>
            </a:r>
            <a:r>
              <a:rPr lang="es-CL" sz="2800" i="1" dirty="0" smtClean="0"/>
              <a:t>Mapbox </a:t>
            </a:r>
            <a:r>
              <a:rPr lang="es-CL" sz="2800" dirty="0" smtClean="0"/>
              <a:t>utiliza como parámetros primero la longitud y luego la latitud, además use la clase </a:t>
            </a:r>
            <a:r>
              <a:rPr lang="es-CL" sz="2800" i="1" dirty="0" err="1" smtClean="0"/>
              <a:t>Rectangle</a:t>
            </a:r>
            <a:r>
              <a:rPr lang="es-CL" sz="2800" i="1" dirty="0" smtClean="0"/>
              <a:t> </a:t>
            </a:r>
            <a:r>
              <a:rPr lang="es-CL" sz="2800" dirty="0" smtClean="0"/>
              <a:t>de </a:t>
            </a:r>
            <a:r>
              <a:rPr lang="es-CL" sz="2800" i="1" dirty="0" smtClean="0"/>
              <a:t>Mapbox </a:t>
            </a:r>
            <a:r>
              <a:rPr lang="es-CL" sz="2800" dirty="0" smtClean="0"/>
              <a:t>para verificar si los tiles correspondían a la ruta seleccionada.</a:t>
            </a:r>
            <a:endParaRPr lang="es-CL" sz="2800" b="1" dirty="0"/>
          </a:p>
        </p:txBody>
      </p:sp>
      <p:pic>
        <p:nvPicPr>
          <p:cNvPr id="4" name="Imagen 3" descr="C:\wamp\www\pfc\images\MapBoxRectangle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4591" y="4437113"/>
            <a:ext cx="3555562" cy="20162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03158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Problemas y soluciones</a:t>
            </a:r>
            <a:endParaRPr lang="es-CL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CL" b="1" dirty="0" smtClean="0"/>
              <a:t>P: </a:t>
            </a:r>
            <a:r>
              <a:rPr lang="es-CL" dirty="0" smtClean="0"/>
              <a:t>Se definió una medida estándar para las imágenes, luego al unir las imágenes para obtener la textura final la conexión entre ellas no era precisa y había cortes.</a:t>
            </a:r>
            <a:endParaRPr lang="es-CL" b="1" dirty="0" smtClean="0"/>
          </a:p>
          <a:p>
            <a:r>
              <a:rPr lang="es-CL" b="1" dirty="0" smtClean="0"/>
              <a:t>S: </a:t>
            </a:r>
            <a:r>
              <a:rPr lang="es-CL" dirty="0" smtClean="0"/>
              <a:t>Para obtener medidas dinámicas según la ruta se uso el algoritmo de </a:t>
            </a:r>
            <a:r>
              <a:rPr lang="es-CL" i="1" dirty="0" smtClean="0"/>
              <a:t>“Proyección de </a:t>
            </a:r>
            <a:r>
              <a:rPr lang="es-CL" i="1" dirty="0" err="1" smtClean="0"/>
              <a:t>Mercator</a:t>
            </a:r>
            <a:r>
              <a:rPr lang="es-CL" i="1" dirty="0" smtClean="0"/>
              <a:t>” </a:t>
            </a:r>
            <a:r>
              <a:rPr lang="es-CL" dirty="0" smtClean="0"/>
              <a:t>el cuál aproxima el tamaño de las imágenes en función de la latitud.</a:t>
            </a:r>
            <a:endParaRPr lang="es-CL" b="1" i="1" dirty="0"/>
          </a:p>
        </p:txBody>
      </p:sp>
    </p:spTree>
    <p:extLst>
      <p:ext uri="{BB962C8B-B14F-4D97-AF65-F5344CB8AC3E}">
        <p14:creationId xmlns:p14="http://schemas.microsoft.com/office/powerpoint/2010/main" val="307381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Problemas y soluciones</a:t>
            </a:r>
            <a:endParaRPr lang="es-CL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CL" b="1" dirty="0" smtClean="0"/>
              <a:t>P: </a:t>
            </a:r>
            <a:r>
              <a:rPr lang="es-CL" dirty="0" smtClean="0"/>
              <a:t>Limitación para crear las imágenes con </a:t>
            </a:r>
            <a:r>
              <a:rPr lang="es-CL" i="1" dirty="0" smtClean="0"/>
              <a:t>Mapbox</a:t>
            </a:r>
            <a:r>
              <a:rPr lang="es-CL" dirty="0" smtClean="0"/>
              <a:t>.</a:t>
            </a:r>
            <a:br>
              <a:rPr lang="es-CL" dirty="0" smtClean="0"/>
            </a:br>
            <a:r>
              <a:rPr lang="es-CL" dirty="0" smtClean="0"/>
              <a:t/>
            </a:r>
            <a:br>
              <a:rPr lang="es-CL" dirty="0" smtClean="0"/>
            </a:br>
            <a:endParaRPr lang="es-CL" dirty="0" smtClean="0"/>
          </a:p>
          <a:p>
            <a:r>
              <a:rPr lang="es-CL" b="1" dirty="0" smtClean="0"/>
              <a:t>S: </a:t>
            </a:r>
            <a:r>
              <a:rPr lang="es-CL" dirty="0" smtClean="0"/>
              <a:t>Cree un algoritmo</a:t>
            </a:r>
            <a:r>
              <a:rPr lang="es-CL" b="1" dirty="0" smtClean="0"/>
              <a:t> </a:t>
            </a:r>
            <a:r>
              <a:rPr lang="es-CL" dirty="0" smtClean="0"/>
              <a:t>.</a:t>
            </a:r>
            <a:endParaRPr lang="es-CL" b="1" i="1" dirty="0"/>
          </a:p>
        </p:txBody>
      </p:sp>
    </p:spTree>
    <p:extLst>
      <p:ext uri="{BB962C8B-B14F-4D97-AF65-F5344CB8AC3E}">
        <p14:creationId xmlns:p14="http://schemas.microsoft.com/office/powerpoint/2010/main" val="1566611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Contenidos presentación</a:t>
            </a:r>
            <a:endParaRPr lang="es-CL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L" dirty="0" smtClean="0"/>
              <a:t>Objeto del proyecto</a:t>
            </a:r>
          </a:p>
          <a:p>
            <a:r>
              <a:rPr lang="es-CL" dirty="0"/>
              <a:t>Especificación Objeto</a:t>
            </a:r>
            <a:endParaRPr lang="es-CL" dirty="0" smtClean="0"/>
          </a:p>
          <a:p>
            <a:r>
              <a:rPr lang="es-CL" dirty="0" smtClean="0"/>
              <a:t>Aplicación Web</a:t>
            </a:r>
          </a:p>
          <a:p>
            <a:r>
              <a:rPr lang="es-CL" dirty="0" smtClean="0"/>
              <a:t>Problemas y soluciones</a:t>
            </a:r>
          </a:p>
          <a:p>
            <a:r>
              <a:rPr lang="es-CL" b="1" dirty="0" smtClean="0"/>
              <a:t>Líneas Futuras</a:t>
            </a:r>
          </a:p>
          <a:p>
            <a:r>
              <a:rPr lang="es-CL" dirty="0" smtClean="0"/>
              <a:t>Conclusiones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2725378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Líneas futuras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smtClean="0"/>
              <a:t>Mejorar el algoritmo de ruta para que no de fallos.</a:t>
            </a:r>
          </a:p>
          <a:p>
            <a:r>
              <a:rPr lang="es-ES" dirty="0" smtClean="0"/>
              <a:t>Diseño de la página web.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8046726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Contenidos presentación</a:t>
            </a:r>
            <a:endParaRPr lang="es-CL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L" dirty="0" smtClean="0"/>
              <a:t>Objeto del proyecto</a:t>
            </a:r>
          </a:p>
          <a:p>
            <a:r>
              <a:rPr lang="es-CL" dirty="0"/>
              <a:t>Especificación Objeto</a:t>
            </a:r>
            <a:endParaRPr lang="es-CL" dirty="0" smtClean="0"/>
          </a:p>
          <a:p>
            <a:r>
              <a:rPr lang="es-CL" dirty="0" smtClean="0"/>
              <a:t>Aplicación Web</a:t>
            </a:r>
          </a:p>
          <a:p>
            <a:r>
              <a:rPr lang="es-CL" dirty="0" smtClean="0"/>
              <a:t>Problemas y soluciones</a:t>
            </a:r>
          </a:p>
          <a:p>
            <a:r>
              <a:rPr lang="es-CL" dirty="0" smtClean="0"/>
              <a:t>Líneas Futuras</a:t>
            </a:r>
          </a:p>
          <a:p>
            <a:r>
              <a:rPr lang="es-CL" b="1" dirty="0" smtClean="0"/>
              <a:t>Conclusiones</a:t>
            </a:r>
            <a:endParaRPr lang="es-CL" b="1" dirty="0"/>
          </a:p>
        </p:txBody>
      </p:sp>
    </p:spTree>
    <p:extLst>
      <p:ext uri="{BB962C8B-B14F-4D97-AF65-F5344CB8AC3E}">
        <p14:creationId xmlns:p14="http://schemas.microsoft.com/office/powerpoint/2010/main" val="204156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Contenidos presentación</a:t>
            </a:r>
            <a:endParaRPr lang="es-CL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L" b="1" dirty="0" smtClean="0"/>
              <a:t>Objeto del proyecto</a:t>
            </a:r>
          </a:p>
          <a:p>
            <a:r>
              <a:rPr lang="es-CL" dirty="0"/>
              <a:t>Especificación Objeto</a:t>
            </a:r>
            <a:endParaRPr lang="es-CL" dirty="0" smtClean="0"/>
          </a:p>
          <a:p>
            <a:r>
              <a:rPr lang="es-CL" dirty="0" smtClean="0"/>
              <a:t>Aplicación Web</a:t>
            </a:r>
          </a:p>
          <a:p>
            <a:r>
              <a:rPr lang="es-CL" dirty="0" smtClean="0"/>
              <a:t>Problemas y soluciones</a:t>
            </a:r>
          </a:p>
          <a:p>
            <a:r>
              <a:rPr lang="es-CL" dirty="0" smtClean="0"/>
              <a:t>Líneas Futuras</a:t>
            </a:r>
          </a:p>
          <a:p>
            <a:r>
              <a:rPr lang="es-CL" dirty="0" smtClean="0"/>
              <a:t>Conclusiones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3755088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Conclusiones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dirty="0"/>
              <a:t>Se ha realizado un modelo 3D lo más real posible.</a:t>
            </a:r>
          </a:p>
          <a:p>
            <a:r>
              <a:rPr lang="es-ES" dirty="0"/>
              <a:t>Cesium ha sido de mucha ayuda a la hora de acceder a los datos de las elevaciones pero tiene sus limitaciones dependiendo de las zonas del planeta de donde se haga la petición de datos.</a:t>
            </a:r>
          </a:p>
          <a:p>
            <a:r>
              <a:rPr lang="es-ES" dirty="0" err="1"/>
              <a:t>ThreeJS</a:t>
            </a:r>
            <a:r>
              <a:rPr lang="es-ES" dirty="0"/>
              <a:t> ha resultado ser una herramienta útil y fácil a la hora de manejar WebGL en el navegador, su API es sencilla y muy fácil de localizar. El autor de la librería suele responder a todas las dudas o problemas acerca de la misma en foros, especialmente en el muy conocido </a:t>
            </a:r>
            <a:r>
              <a:rPr lang="es-ES" i="1" dirty="0" err="1"/>
              <a:t>stackoverflow</a:t>
            </a:r>
            <a:r>
              <a:rPr lang="es-ES" smtClean="0"/>
              <a:t>.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429966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CL" dirty="0" smtClean="0"/>
              <a:t>Edición e impresión de modelos 3D</a:t>
            </a:r>
            <a:endParaRPr lang="es-CL" dirty="0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es-CL" sz="2400" dirty="0" smtClean="0"/>
              <a:t>Titulación: Ingeniería Informática </a:t>
            </a:r>
          </a:p>
          <a:p>
            <a:r>
              <a:rPr lang="es-CL" sz="2400" dirty="0" smtClean="0"/>
              <a:t>Tutor: Oscar </a:t>
            </a:r>
            <a:r>
              <a:rPr lang="es-CL" sz="2400" dirty="0" err="1" smtClean="0"/>
              <a:t>Ardaiz</a:t>
            </a:r>
            <a:r>
              <a:rPr lang="es-CL" sz="2400" dirty="0" smtClean="0"/>
              <a:t> </a:t>
            </a:r>
          </a:p>
          <a:p>
            <a:r>
              <a:rPr lang="es-CL" sz="2400" dirty="0" smtClean="0"/>
              <a:t>Autor: Gonzalo Horacio Andrade Benavente</a:t>
            </a:r>
            <a:endParaRPr lang="es-CL" sz="2400" dirty="0"/>
          </a:p>
        </p:txBody>
      </p:sp>
      <p:pic>
        <p:nvPicPr>
          <p:cNvPr id="4" name="Imagen 3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75656" y="404664"/>
            <a:ext cx="1135380" cy="1135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Imagen 4" descr="escudoALI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48264" y="132938"/>
            <a:ext cx="1266190" cy="14166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9540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Objeto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smtClean="0"/>
              <a:t>El objeto principal del proyecto es la creación de una aplicación web para la edición de objetos 3D.</a:t>
            </a:r>
            <a:br>
              <a:rPr lang="es-ES" dirty="0" smtClean="0"/>
            </a:br>
            <a:endParaRPr lang="es-ES" dirty="0" smtClean="0"/>
          </a:p>
          <a:p>
            <a:r>
              <a:rPr lang="es-CL" dirty="0"/>
              <a:t>Para cumplir el objeto me guie por el artículo </a:t>
            </a:r>
            <a:r>
              <a:rPr lang="es-CL" dirty="0" smtClean="0"/>
              <a:t>“</a:t>
            </a:r>
            <a:r>
              <a:rPr lang="es-CL" i="1" dirty="0" smtClean="0"/>
              <a:t>3D </a:t>
            </a:r>
            <a:r>
              <a:rPr lang="es-CL" i="1" dirty="0" err="1"/>
              <a:t>Print</a:t>
            </a:r>
            <a:r>
              <a:rPr lang="es-CL" i="1" dirty="0"/>
              <a:t> </a:t>
            </a:r>
            <a:r>
              <a:rPr lang="es-CL" i="1" dirty="0" err="1"/>
              <a:t>your</a:t>
            </a:r>
            <a:r>
              <a:rPr lang="es-CL" i="1" dirty="0"/>
              <a:t> </a:t>
            </a:r>
            <a:r>
              <a:rPr lang="es-CL" i="1" dirty="0" err="1"/>
              <a:t>trek</a:t>
            </a:r>
            <a:r>
              <a:rPr lang="es-CL" i="1" dirty="0"/>
              <a:t>, in color</a:t>
            </a:r>
            <a:r>
              <a:rPr lang="es-CL" i="1" dirty="0" smtClean="0"/>
              <a:t>!” </a:t>
            </a:r>
            <a:r>
              <a:rPr lang="es-CL" dirty="0" smtClean="0"/>
              <a:t>el cual crea </a:t>
            </a:r>
            <a:r>
              <a:rPr lang="es-CL" dirty="0"/>
              <a:t>un modelo físico de la ruta recorrida.</a:t>
            </a:r>
            <a:endParaRPr lang="es-CL" i="1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9860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Objeto</a:t>
            </a:r>
            <a:endParaRPr lang="es-ES" dirty="0"/>
          </a:p>
        </p:txBody>
      </p:sp>
      <p:pic>
        <p:nvPicPr>
          <p:cNvPr id="5" name="Marcador de contenido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56" y="1772816"/>
            <a:ext cx="3168352" cy="3018575"/>
          </a:xfr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3" y="1772816"/>
            <a:ext cx="3456384" cy="3175737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2301523" y="5445224"/>
            <a:ext cx="4572000" cy="685059"/>
          </a:xfrm>
          <a:prstGeom prst="rect">
            <a:avLst/>
          </a:prstGeom>
        </p:spPr>
        <p:txBody>
          <a:bodyPr>
            <a:spAutoFit/>
          </a:bodyPr>
          <a:lstStyle/>
          <a:p>
            <a:pPr marL="179705" indent="-179705">
              <a:lnSpc>
                <a:spcPct val="107000"/>
              </a:lnSpc>
              <a:spcAft>
                <a:spcPts val="800"/>
              </a:spcAft>
            </a:pPr>
            <a:r>
              <a:rPr lang="es-ES" u="sng" dirty="0">
                <a:solidFill>
                  <a:srgbClr val="0563C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4"/>
              </a:rPr>
              <a:t>http://www.instructables.com/id/3D-Print-Your-Trek-in-color/?ALLSTEPS</a:t>
            </a:r>
            <a:endParaRPr lang="es-E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6883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Contenidos presentación</a:t>
            </a:r>
            <a:endParaRPr lang="es-CL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L" dirty="0" smtClean="0"/>
              <a:t>Objeto del proyecto</a:t>
            </a:r>
          </a:p>
          <a:p>
            <a:r>
              <a:rPr lang="es-CL" b="1" dirty="0"/>
              <a:t>Especificación Objeto</a:t>
            </a:r>
            <a:endParaRPr lang="es-CL" b="1" dirty="0" smtClean="0"/>
          </a:p>
          <a:p>
            <a:r>
              <a:rPr lang="es-CL" dirty="0" smtClean="0"/>
              <a:t>Aplicación Web</a:t>
            </a:r>
          </a:p>
          <a:p>
            <a:r>
              <a:rPr lang="es-CL" dirty="0" smtClean="0"/>
              <a:t>Problemas y soluciones</a:t>
            </a:r>
          </a:p>
          <a:p>
            <a:r>
              <a:rPr lang="es-CL" dirty="0" smtClean="0"/>
              <a:t>Líneas Futuras</a:t>
            </a:r>
          </a:p>
          <a:p>
            <a:r>
              <a:rPr lang="es-CL" dirty="0" smtClean="0"/>
              <a:t>Conclusiones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233648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L" dirty="0" smtClean="0"/>
              <a:t>Especificación Objeto</a:t>
            </a:r>
            <a:endParaRPr lang="es-CL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L" dirty="0" smtClean="0"/>
              <a:t>Crear una aplicación que modele el recorrido en 3D a partir de una ruta </a:t>
            </a:r>
            <a:r>
              <a:rPr lang="es-CL" i="1" dirty="0" err="1" smtClean="0"/>
              <a:t>gps</a:t>
            </a:r>
            <a:r>
              <a:rPr lang="es-CL" i="1" dirty="0" smtClean="0"/>
              <a:t>.</a:t>
            </a:r>
            <a:br>
              <a:rPr lang="es-CL" i="1" dirty="0" smtClean="0"/>
            </a:br>
            <a:endParaRPr lang="es-CL" i="1" dirty="0" smtClean="0"/>
          </a:p>
          <a:p>
            <a:r>
              <a:rPr lang="es-CL" dirty="0" smtClean="0"/>
              <a:t>El modelo en 3D debe contener las elevaciones de los terrenos y la ruta seguida por la persona.</a:t>
            </a:r>
            <a:endParaRPr lang="es-CL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Especificación Objeto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smtClean="0"/>
              <a:t>Obtener los datos de las elevaciones de terreno</a:t>
            </a:r>
            <a:endParaRPr lang="es-ES" dirty="0"/>
          </a:p>
          <a:p>
            <a:pPr lvl="1"/>
            <a:r>
              <a:rPr lang="es-ES" dirty="0"/>
              <a:t>F</a:t>
            </a:r>
            <a:r>
              <a:rPr lang="es-ES" dirty="0" smtClean="0"/>
              <a:t>icheros </a:t>
            </a:r>
            <a:r>
              <a:rPr lang="es-ES" i="1" dirty="0" err="1" smtClean="0"/>
              <a:t>hgt</a:t>
            </a:r>
            <a:r>
              <a:rPr lang="es-ES" i="1" dirty="0" smtClean="0"/>
              <a:t>, </a:t>
            </a:r>
            <a:r>
              <a:rPr lang="es-ES" dirty="0" smtClean="0"/>
              <a:t>contienen </a:t>
            </a:r>
            <a:r>
              <a:rPr lang="es-ES" dirty="0"/>
              <a:t>las elevaciones de las superficie de la tierra por regiones</a:t>
            </a:r>
            <a:r>
              <a:rPr lang="es-ES" dirty="0" smtClean="0"/>
              <a:t>.</a:t>
            </a:r>
          </a:p>
          <a:p>
            <a:pPr lvl="1"/>
            <a:r>
              <a:rPr lang="es-ES" dirty="0"/>
              <a:t>Problemas</a:t>
            </a:r>
          </a:p>
          <a:p>
            <a:pPr lvl="2"/>
            <a:r>
              <a:rPr lang="es-ES" dirty="0"/>
              <a:t>Descargar todos los ficheros de la tierra, mucha información.</a:t>
            </a:r>
          </a:p>
          <a:p>
            <a:pPr lvl="2"/>
            <a:r>
              <a:rPr lang="es-ES" dirty="0"/>
              <a:t>Dificultad a la hora de trabajar </a:t>
            </a:r>
            <a:r>
              <a:rPr lang="es-ES" dirty="0" smtClean="0"/>
              <a:t>con el fichero </a:t>
            </a:r>
            <a:r>
              <a:rPr lang="es-ES" i="1" dirty="0" smtClean="0"/>
              <a:t>(creación de modelo con los datos, ubicación de coordenadas, muchos datos para el motor gráfico del navegador).</a:t>
            </a:r>
            <a:endParaRPr lang="es-ES" i="1" dirty="0"/>
          </a:p>
          <a:p>
            <a:pPr marL="457200" lvl="1" indent="0">
              <a:buNone/>
            </a:pPr>
            <a:endParaRPr lang="es-ES" dirty="0" smtClean="0"/>
          </a:p>
          <a:p>
            <a:pPr marL="457200" lvl="1" indent="0">
              <a:buNone/>
            </a:pPr>
            <a:endParaRPr lang="es-ES" i="1" dirty="0" smtClean="0"/>
          </a:p>
          <a:p>
            <a:pPr lvl="1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07481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1226</TotalTime>
  <Words>1023</Words>
  <Application>Microsoft Office PowerPoint</Application>
  <PresentationFormat>Presentación en pantalla (4:3)</PresentationFormat>
  <Paragraphs>180</Paragraphs>
  <Slides>41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41</vt:i4>
      </vt:variant>
    </vt:vector>
  </HeadingPairs>
  <TitlesOfParts>
    <vt:vector size="45" baseType="lpstr">
      <vt:lpstr>Arial</vt:lpstr>
      <vt:lpstr>Calibri</vt:lpstr>
      <vt:lpstr>Times New Roman</vt:lpstr>
      <vt:lpstr>Tema de Office</vt:lpstr>
      <vt:lpstr>Edición e impresión de modelos 3D</vt:lpstr>
      <vt:lpstr>Contenidos presentación</vt:lpstr>
      <vt:lpstr>Contenidos presentación</vt:lpstr>
      <vt:lpstr>Contenidos presentación</vt:lpstr>
      <vt:lpstr>Objeto</vt:lpstr>
      <vt:lpstr>Objeto</vt:lpstr>
      <vt:lpstr>Contenidos presentación</vt:lpstr>
      <vt:lpstr>Especificación Objeto</vt:lpstr>
      <vt:lpstr>Especificación Objeto</vt:lpstr>
      <vt:lpstr>Especificación Objeto</vt:lpstr>
      <vt:lpstr>Especificación Objeto</vt:lpstr>
      <vt:lpstr>Especificación Objeto</vt:lpstr>
      <vt:lpstr>Especificación Objeto</vt:lpstr>
      <vt:lpstr>Especificación Objeto</vt:lpstr>
      <vt:lpstr>Contenidos presentación</vt:lpstr>
      <vt:lpstr>Aplicación Web</vt:lpstr>
      <vt:lpstr>Aplicación Web</vt:lpstr>
      <vt:lpstr>Aplicación Web</vt:lpstr>
      <vt:lpstr>Aplicación Web</vt:lpstr>
      <vt:lpstr>Aplicación Web</vt:lpstr>
      <vt:lpstr>Aplicación Web</vt:lpstr>
      <vt:lpstr>Aplicación Web</vt:lpstr>
      <vt:lpstr>Aplicación Web</vt:lpstr>
      <vt:lpstr>Aplicación Web</vt:lpstr>
      <vt:lpstr>Aplicación Web</vt:lpstr>
      <vt:lpstr>Aplicación Web</vt:lpstr>
      <vt:lpstr>Aplicación Web</vt:lpstr>
      <vt:lpstr>Aplicación Web</vt:lpstr>
      <vt:lpstr>Aplicación Web</vt:lpstr>
      <vt:lpstr>Aplicación Web</vt:lpstr>
      <vt:lpstr>Contenidos presentación</vt:lpstr>
      <vt:lpstr>Problemas y soluciones</vt:lpstr>
      <vt:lpstr>Problemas y soluciones</vt:lpstr>
      <vt:lpstr>Problemas y soluciones</vt:lpstr>
      <vt:lpstr>Problemas y soluciones</vt:lpstr>
      <vt:lpstr>Problemas y soluciones</vt:lpstr>
      <vt:lpstr>Contenidos presentación</vt:lpstr>
      <vt:lpstr>Líneas futuras</vt:lpstr>
      <vt:lpstr>Contenidos presentación</vt:lpstr>
      <vt:lpstr>Conclusiones</vt:lpstr>
      <vt:lpstr>Edición e impresión de modelos 3D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Gonzalo</dc:creator>
  <cp:lastModifiedBy>andrade</cp:lastModifiedBy>
  <cp:revision>77</cp:revision>
  <cp:lastPrinted>2015-04-14T15:07:18Z</cp:lastPrinted>
  <dcterms:created xsi:type="dcterms:W3CDTF">2015-04-05T09:52:06Z</dcterms:created>
  <dcterms:modified xsi:type="dcterms:W3CDTF">2015-04-16T11:38:13Z</dcterms:modified>
</cp:coreProperties>
</file>